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3"/>
  </p:sldMasterIdLst>
  <p:notesMasterIdLst>
    <p:notesMasterId r:id="rId13"/>
  </p:notesMasterIdLst>
  <p:sldIdLst>
    <p:sldId id="446" r:id="rId4"/>
    <p:sldId id="447" r:id="rId5"/>
    <p:sldId id="448" r:id="rId6"/>
    <p:sldId id="451" r:id="rId7"/>
    <p:sldId id="450" r:id="rId8"/>
    <p:sldId id="452" r:id="rId9"/>
    <p:sldId id="453" r:id="rId10"/>
    <p:sldId id="454" r:id="rId11"/>
    <p:sldId id="270" r:id="rId12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14"/>
      <p:bold r:id="rId15"/>
      <p:italic r:id="rId16"/>
      <p:boldItalic r:id="rId17"/>
    </p:embeddedFont>
    <p:embeddedFont>
      <p:font typeface="Century Gothic" panose="020B050202020202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2DD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93" y="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109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21" Type="http://schemas.openxmlformats.org/officeDocument/2006/relationships/font" Target="fonts/font8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4.fntdata"/><Relationship Id="rId10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07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font" Target="fonts/font2.fntdata"/><Relationship Id="rId10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1.fntdata"/><Relationship Id="rId10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423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3450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EC5463-B062-47A7-BE31-A8E7E64D8430}" type="datetime1">
              <a:rPr lang="pt-BR" smtClean="0"/>
              <a:pPr/>
              <a:t>22/07/2024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gif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F26FE383-15BF-3792-C21D-B644B814F0BE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7" name="Google Shape;57;p2"/>
          <p:cNvSpPr txBox="1"/>
          <p:nvPr/>
        </p:nvSpPr>
        <p:spPr>
          <a:xfrm>
            <a:off x="490382" y="2876867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Prof. Dr. Diego Renan Bruno</a:t>
            </a:r>
            <a:endParaRPr sz="1600" b="0" i="0" u="none" strike="noStrike" cap="none" dirty="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Doutor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Robótica e </a:t>
            </a:r>
            <a:r>
              <a:rPr lang="en-US" sz="160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54127" y="395932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Redes para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Rastreamento</a:t>
            </a:r>
            <a:endParaRPr lang="en-US" sz="4000" b="1" dirty="0">
              <a:solidFill>
                <a:srgbClr val="48F048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40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imagens</a:t>
            </a: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0D29B4-F624-C3E4-3771-5B9A0887B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81896"/>
            <a:ext cx="9144000" cy="896006"/>
          </a:xfrm>
          <a:prstGeom prst="rect">
            <a:avLst/>
          </a:prstGeom>
        </p:spPr>
      </p:pic>
      <p:pic>
        <p:nvPicPr>
          <p:cNvPr id="16" name="Picture 2" descr="YOLO Darknet TXT Annotation Format">
            <a:extLst>
              <a:ext uri="{FF2B5EF4-FFF2-40B4-BE49-F238E27FC236}">
                <a16:creationId xmlns:a16="http://schemas.microsoft.com/office/drawing/2014/main" id="{5816BBA8-5B02-F357-C879-16F374AA3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470" y="4038114"/>
            <a:ext cx="2198595" cy="109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OpenCV – Wikipédia, a enciclopédia livre">
            <a:extLst>
              <a:ext uri="{FF2B5EF4-FFF2-40B4-BE49-F238E27FC236}">
                <a16:creationId xmlns:a16="http://schemas.microsoft.com/office/drawing/2014/main" id="{F8DA768E-C788-0F15-556B-1197172AF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392" y="4058785"/>
            <a:ext cx="901835" cy="111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TensorFlow Logo PNG Vector (SVG) Free Download">
            <a:extLst>
              <a:ext uri="{FF2B5EF4-FFF2-40B4-BE49-F238E27FC236}">
                <a16:creationId xmlns:a16="http://schemas.microsoft.com/office/drawing/2014/main" id="{54567830-385B-C6D6-0454-F9641D273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100" y="4107906"/>
            <a:ext cx="833302" cy="89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Inception v3 - Thambi Chat Bots Platform">
            <a:extLst>
              <a:ext uri="{FF2B5EF4-FFF2-40B4-BE49-F238E27FC236}">
                <a16:creationId xmlns:a16="http://schemas.microsoft.com/office/drawing/2014/main" id="{539FDA08-8AEA-B8C6-6D78-1542F96B7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4279775"/>
            <a:ext cx="828927" cy="82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316198E6-4567-EA83-1EB6-A31B9219D1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2" name="Picture 4" descr="google colab neural network for Sale OFF 60%">
            <a:extLst>
              <a:ext uri="{FF2B5EF4-FFF2-40B4-BE49-F238E27FC236}">
                <a16:creationId xmlns:a16="http://schemas.microsoft.com/office/drawing/2014/main" id="{6AAE8D76-4B9F-9E70-D00E-507C6659B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45" y="4081744"/>
            <a:ext cx="1177095" cy="117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EACFCF6E-EC17-27D8-8846-DD576FC15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100" y="3520547"/>
            <a:ext cx="1195571" cy="4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Visão computacional — 1. Visão computacional é algo muito legal… | by  Henrique Peixoto Machado | Medium">
            <a:extLst>
              <a:ext uri="{FF2B5EF4-FFF2-40B4-BE49-F238E27FC236}">
                <a16:creationId xmlns:a16="http://schemas.microsoft.com/office/drawing/2014/main" id="{60AA6BB3-179B-0EDA-C06D-771E7D776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110" y="51751"/>
            <a:ext cx="3368720" cy="336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272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1AFC102-5F64-B337-B2C5-5D9D143EE7AA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E6E29B-C12A-D47A-B43A-D2A5DA0D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7B3EB3-F160-C28D-B213-E4C1C7A41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B142177D-CE0C-398A-54D7-E7EF005D4BBA}"/>
              </a:ext>
            </a:extLst>
          </p:cNvPr>
          <p:cNvSpPr txBox="1"/>
          <p:nvPr/>
        </p:nvSpPr>
        <p:spPr>
          <a:xfrm>
            <a:off x="71667" y="-8718"/>
            <a:ext cx="8854284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Rastreamento</a:t>
            </a:r>
            <a:r>
              <a:rPr lang="en-US" sz="3200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3200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obstáculos</a:t>
            </a:r>
            <a:endParaRPr lang="en-US" sz="3200" b="1" dirty="0">
              <a:solidFill>
                <a:srgbClr val="FF0000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75F95B5-627C-3B6E-B1B3-30B734B29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view: PSPNet — Winner in ILSVRC 2016 (Semantic Segmentation / Scene  Parsing) | by Sik-Ho Tsang | Towards Data Science">
            <a:extLst>
              <a:ext uri="{FF2B5EF4-FFF2-40B4-BE49-F238E27FC236}">
                <a16:creationId xmlns:a16="http://schemas.microsoft.com/office/drawing/2014/main" id="{01D80ED0-37AE-94C9-7086-06A1D6D04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554" y="742371"/>
            <a:ext cx="5198124" cy="440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DB6F8F3-BDC9-2439-AFE2-BA802DD05069}"/>
              </a:ext>
            </a:extLst>
          </p:cNvPr>
          <p:cNvSpPr/>
          <p:nvPr/>
        </p:nvSpPr>
        <p:spPr>
          <a:xfrm>
            <a:off x="527539" y="1085913"/>
            <a:ext cx="1969476" cy="836336"/>
          </a:xfrm>
          <a:prstGeom prst="roundRect">
            <a:avLst/>
          </a:prstGeom>
          <a:solidFill>
            <a:srgbClr val="48F04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Sensoriamento: Imagens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11C87441-9368-4F91-DB2F-5F0FF06F84E3}"/>
              </a:ext>
            </a:extLst>
          </p:cNvPr>
          <p:cNvSpPr/>
          <p:nvPr/>
        </p:nvSpPr>
        <p:spPr>
          <a:xfrm>
            <a:off x="527539" y="2445461"/>
            <a:ext cx="1969476" cy="836336"/>
          </a:xfrm>
          <a:prstGeom prst="roundRect">
            <a:avLst/>
          </a:prstGeom>
          <a:solidFill>
            <a:srgbClr val="48F04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Processamento </a:t>
            </a:r>
          </a:p>
          <a:p>
            <a:pPr algn="ctr"/>
            <a:r>
              <a:rPr lang="pt-BR" b="1" dirty="0">
                <a:solidFill>
                  <a:schemeClr val="tx1"/>
                </a:solidFill>
              </a:rPr>
              <a:t>De Imagens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577F8565-F194-8FEE-6674-93893DF45AF0}"/>
              </a:ext>
            </a:extLst>
          </p:cNvPr>
          <p:cNvSpPr/>
          <p:nvPr/>
        </p:nvSpPr>
        <p:spPr>
          <a:xfrm>
            <a:off x="527539" y="3807012"/>
            <a:ext cx="1969476" cy="836336"/>
          </a:xfrm>
          <a:prstGeom prst="roundRect">
            <a:avLst/>
          </a:prstGeom>
          <a:solidFill>
            <a:srgbClr val="48F04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tx1"/>
              </a:solidFill>
            </a:endParaRPr>
          </a:p>
          <a:p>
            <a:pPr algn="ctr"/>
            <a:r>
              <a:rPr lang="pt-BR" b="1" dirty="0">
                <a:solidFill>
                  <a:schemeClr val="tx1"/>
                </a:solidFill>
              </a:rPr>
              <a:t>Análise: </a:t>
            </a:r>
            <a:r>
              <a:rPr lang="pt-BR" b="1" i="1" dirty="0" err="1">
                <a:solidFill>
                  <a:schemeClr val="tx1"/>
                </a:solidFill>
              </a:rPr>
              <a:t>Machine</a:t>
            </a:r>
            <a:r>
              <a:rPr lang="pt-BR" b="1" i="1" dirty="0">
                <a:solidFill>
                  <a:schemeClr val="tx1"/>
                </a:solidFill>
              </a:rPr>
              <a:t> Learning</a:t>
            </a:r>
          </a:p>
          <a:p>
            <a:pPr algn="ctr"/>
            <a:endParaRPr lang="pt-BR" dirty="0"/>
          </a:p>
        </p:txBody>
      </p:sp>
      <p:sp>
        <p:nvSpPr>
          <p:cNvPr id="9" name="Cruz 8">
            <a:extLst>
              <a:ext uri="{FF2B5EF4-FFF2-40B4-BE49-F238E27FC236}">
                <a16:creationId xmlns:a16="http://schemas.microsoft.com/office/drawing/2014/main" id="{7F4EE34D-CDC2-8BEC-652E-AC860A92A922}"/>
              </a:ext>
            </a:extLst>
          </p:cNvPr>
          <p:cNvSpPr/>
          <p:nvPr/>
        </p:nvSpPr>
        <p:spPr>
          <a:xfrm>
            <a:off x="1318846" y="1992897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ruz 14">
            <a:extLst>
              <a:ext uri="{FF2B5EF4-FFF2-40B4-BE49-F238E27FC236}">
                <a16:creationId xmlns:a16="http://schemas.microsoft.com/office/drawing/2014/main" id="{C5B1FCDD-22EE-1F44-BDDD-20118CD00B0F}"/>
              </a:ext>
            </a:extLst>
          </p:cNvPr>
          <p:cNvSpPr/>
          <p:nvPr/>
        </p:nvSpPr>
        <p:spPr>
          <a:xfrm>
            <a:off x="1318846" y="3354490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6995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Rastreamento de obstáculos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A9CD828-7828-05C1-5BA2-DDE9694C9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MASTER OBSTACLE TRACKING: Robust Perception Skills for Computer Vision  Engineers">
            <a:extLst>
              <a:ext uri="{FF2B5EF4-FFF2-40B4-BE49-F238E27FC236}">
                <a16:creationId xmlns:a16="http://schemas.microsoft.com/office/drawing/2014/main" id="{FD886DB3-FB35-51A3-A30B-2510BCE52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2" y="1343696"/>
            <a:ext cx="9025220" cy="273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712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39919" y="1137053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Redes para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Tracking </a:t>
            </a:r>
            <a:r>
              <a:rPr lang="pt-BR" sz="3600" b="1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 imagens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dirty="0">
              <a:solidFill>
                <a:srgbClr val="FFFF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 Computacional</a:t>
            </a:r>
            <a:endParaRPr lang="pt-BR" sz="2200" b="1" u="none" strike="noStrike" cap="none" dirty="0">
              <a:solidFill>
                <a:srgbClr val="FFFF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A9CD828-7828-05C1-5BA2-DDE9694C9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Visão computacional — 1. Visão computacional é algo muito legal… | by  Henrique Peixoto Machado | Medium">
            <a:extLst>
              <a:ext uri="{FF2B5EF4-FFF2-40B4-BE49-F238E27FC236}">
                <a16:creationId xmlns:a16="http://schemas.microsoft.com/office/drawing/2014/main" id="{15FB5A1C-0E13-0DC9-7CD1-8B2D67C2F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127" y="637727"/>
            <a:ext cx="3368720" cy="336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214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 </a:t>
            </a:r>
            <a:r>
              <a:rPr lang="pt-BR" sz="2200" b="1" dirty="0">
                <a:latin typeface="Arial Narrow" pitchFamily="34" charset="0"/>
                <a:sym typeface="Wingdings" pitchFamily="2" charset="2"/>
              </a:rPr>
              <a:t>Detecção + Rastreamento em função do tempo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YOLO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Sort</a:t>
            </a:r>
            <a:endParaRPr lang="pt-BR"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4" name="Picture 2" descr="node-moving-things-tracker - npm">
            <a:extLst>
              <a:ext uri="{FF2B5EF4-FFF2-40B4-BE49-F238E27FC236}">
                <a16:creationId xmlns:a16="http://schemas.microsoft.com/office/drawing/2014/main" id="{CB329612-12A2-A75F-2506-13D49ACE7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25" y="1560473"/>
            <a:ext cx="3553695" cy="357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7CD2AFB3-2249-C378-6AF8-78AB636BE8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09631" y="1136651"/>
            <a:ext cx="3810000" cy="381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4113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 </a:t>
            </a:r>
            <a:r>
              <a:rPr lang="pt-BR" sz="2200" b="1" dirty="0">
                <a:latin typeface="Arial Narrow" pitchFamily="34" charset="0"/>
                <a:sym typeface="Wingdings" pitchFamily="2" charset="2"/>
              </a:rPr>
              <a:t>Detecção + Rastreamento em função do tempo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YOLO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Sort</a:t>
            </a:r>
            <a:endParaRPr lang="pt-BR"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7CD2AFB3-2249-C378-6AF8-78AB636BE8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15395" y="1766230"/>
            <a:ext cx="3087710" cy="3087710"/>
          </a:xfrm>
          <a:prstGeom prst="rect">
            <a:avLst/>
          </a:prstGeom>
          <a:noFill/>
        </p:spPr>
      </p:pic>
      <p:pic>
        <p:nvPicPr>
          <p:cNvPr id="2050" name="Picture 2" descr="SORT - Deep SORT : Một góc nhìn về Object Tracking (phần 1)">
            <a:extLst>
              <a:ext uri="{FF2B5EF4-FFF2-40B4-BE49-F238E27FC236}">
                <a16:creationId xmlns:a16="http://schemas.microsoft.com/office/drawing/2014/main" id="{F8DFD382-7621-FF47-006F-CFFB64654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8140"/>
            <a:ext cx="6356195" cy="357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81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 </a:t>
            </a:r>
            <a:r>
              <a:rPr lang="pt-BR" sz="2200" b="1" dirty="0">
                <a:latin typeface="Arial Narrow" pitchFamily="34" charset="0"/>
                <a:sym typeface="Wingdings" pitchFamily="2" charset="2"/>
              </a:rPr>
              <a:t>Detecção + Rastreamento em função do tempo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Mask</a:t>
            </a: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-RCNN</a:t>
            </a:r>
            <a:endParaRPr lang="pt-BR"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7CD2AFB3-2249-C378-6AF8-78AB636BE8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60000" y="1766230"/>
            <a:ext cx="3087710" cy="3087710"/>
          </a:xfrm>
          <a:prstGeom prst="rect">
            <a:avLst/>
          </a:prstGeom>
          <a:noFill/>
        </p:spPr>
      </p:pic>
      <p:pic>
        <p:nvPicPr>
          <p:cNvPr id="4098" name="Picture 2" descr="Mask R-CNN | Building Mask R-CNN For Car Damage Detection">
            <a:extLst>
              <a:ext uri="{FF2B5EF4-FFF2-40B4-BE49-F238E27FC236}">
                <a16:creationId xmlns:a16="http://schemas.microsoft.com/office/drawing/2014/main" id="{0B31CC3E-F4B0-56C3-156D-4D6E778F1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0401"/>
            <a:ext cx="6403218" cy="360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616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 </a:t>
            </a:r>
            <a:r>
              <a:rPr lang="pt-BR" sz="2200" b="1" dirty="0">
                <a:latin typeface="Arial Narrow" pitchFamily="34" charset="0"/>
                <a:sym typeface="Wingdings" pitchFamily="2" charset="2"/>
              </a:rPr>
              <a:t>Detecção + Rastreamento em função do tempo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Mask</a:t>
            </a: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-RCNN</a:t>
            </a:r>
            <a:endParaRPr lang="pt-BR"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7CD2AFB3-2249-C378-6AF8-78AB636BE8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60000" y="1766230"/>
            <a:ext cx="3087710" cy="3087710"/>
          </a:xfrm>
          <a:prstGeom prst="rect">
            <a:avLst/>
          </a:prstGeom>
          <a:noFill/>
        </p:spPr>
      </p:pic>
      <p:pic>
        <p:nvPicPr>
          <p:cNvPr id="5122" name="Picture 2" descr="Traffic Demo (Mask RCNN) on Make a GIF">
            <a:extLst>
              <a:ext uri="{FF2B5EF4-FFF2-40B4-BE49-F238E27FC236}">
                <a16:creationId xmlns:a16="http://schemas.microsoft.com/office/drawing/2014/main" id="{278D3568-07DD-B503-5549-7E92F73C7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3241"/>
            <a:ext cx="6318766" cy="355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944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-272555" y="21040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11" name="Picture 2" descr="Lenna - Wikipedia">
            <a:extLst>
              <a:ext uri="{FF2B5EF4-FFF2-40B4-BE49-F238E27FC236}">
                <a16:creationId xmlns:a16="http://schemas.microsoft.com/office/drawing/2014/main" id="{18133670-36CC-8F79-58A8-97F8E215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689" y="1819402"/>
            <a:ext cx="2187197" cy="218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edia Kit - OpenCV">
            <a:extLst>
              <a:ext uri="{FF2B5EF4-FFF2-40B4-BE49-F238E27FC236}">
                <a16:creationId xmlns:a16="http://schemas.microsoft.com/office/drawing/2014/main" id="{CF8F7B42-B959-61BC-A01B-34929BFCC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798" y="2988625"/>
            <a:ext cx="1159095" cy="153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7" ma:contentTypeDescription="Crie um novo documento." ma:contentTypeScope="" ma:versionID="24b1a864f8a0a55a83119d37ebcecb88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1e5738b860885d393c380861e56a036b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B4A9D1A-E995-4D39-A287-34984ED7B85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F74375-CBFF-4943-B0AF-944301FD54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2240</TotalTime>
  <Words>162</Words>
  <Application>Microsoft Office PowerPoint</Application>
  <PresentationFormat>Apresentação na tela (16:9)</PresentationFormat>
  <Paragraphs>39</Paragraphs>
  <Slides>9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0" baseType="lpstr">
      <vt:lpstr>Simple Light</vt:lpstr>
      <vt:lpstr>Apresentação do PowerPoint</vt:lpstr>
      <vt:lpstr> </vt:lpstr>
      <vt:lpstr> </vt:lpstr>
      <vt:lpstr> </vt:lpstr>
      <vt:lpstr>    Detecção de objetos: Detecção + Rastreamento em função do tempo    </vt:lpstr>
      <vt:lpstr>    Detecção de objetos: Detecção + Rastreamento em função do tempo    </vt:lpstr>
      <vt:lpstr>    Detecção de objetos: Detecção + Rastreamento em função do tempo    </vt:lpstr>
      <vt:lpstr>    Detecção de objetos: Detecção + Rastreamento em função do tempo   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69</cp:revision>
  <dcterms:modified xsi:type="dcterms:W3CDTF">2024-07-23T00:39:55Z</dcterms:modified>
</cp:coreProperties>
</file>